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4" r:id="rId4"/>
    <p:sldId id="272" r:id="rId5"/>
    <p:sldId id="260" r:id="rId6"/>
    <p:sldId id="282" r:id="rId7"/>
    <p:sldId id="283" r:id="rId8"/>
    <p:sldId id="284" r:id="rId9"/>
    <p:sldId id="278" r:id="rId10"/>
    <p:sldId id="267" r:id="rId11"/>
    <p:sldId id="268" r:id="rId12"/>
    <p:sldId id="279" r:id="rId13"/>
    <p:sldId id="280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6600"/>
    <a:srgbClr val="77777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0 человек</a:t>
                    </a:r>
                    <a:endParaRPr lang="ru-RU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21 человек</a:t>
                    </a:r>
                    <a:endParaRPr lang="ru-RU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12 человек</a:t>
                    </a:r>
                    <a:endParaRPr lang="ru-RU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0  человек</a:t>
                    </a:r>
                    <a:endParaRPr lang="ru-RU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вопрс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12</c:v>
                </c:pt>
                <c:pt idx="3">
                  <c:v>0</c:v>
                </c:pt>
              </c:numCache>
            </c:numRef>
          </c:val>
        </c:ser>
        <c:dLbls/>
        <c:axId val="82105088"/>
        <c:axId val="82106624"/>
      </c:barChart>
      <c:catAx>
        <c:axId val="82105088"/>
        <c:scaling>
          <c:orientation val="minMax"/>
        </c:scaling>
        <c:axPos val="b"/>
        <c:numFmt formatCode="General" sourceLinked="0"/>
        <c:tickLblPos val="nextTo"/>
        <c:crossAx val="82106624"/>
        <c:crosses val="autoZero"/>
        <c:auto val="1"/>
        <c:lblAlgn val="ctr"/>
        <c:lblOffset val="100"/>
      </c:catAx>
      <c:valAx>
        <c:axId val="82106624"/>
        <c:scaling>
          <c:orientation val="minMax"/>
        </c:scaling>
        <c:axPos val="l"/>
        <c:majorGridlines/>
        <c:numFmt formatCode="General" sourceLinked="1"/>
        <c:tickLblPos val="nextTo"/>
        <c:crossAx val="821050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A4394-E783-49F6-B5B1-4B00F3ED22C6}" type="datetimeFigureOut">
              <a:rPr lang="ru-RU" smtClean="0"/>
              <a:pPr/>
              <a:t>28.01.2021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7625-79F8-40CF-983D-04F6D473E1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Петрозаводского городского округа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Средняя общеобразовательная  школа №11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141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Исследовательский проект: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Звук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»</a:t>
            </a:r>
            <a:endParaRPr lang="en-US" b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marL="0" indent="0" algn="r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Выполнил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работу:</a:t>
            </a:r>
          </a:p>
          <a:p>
            <a:pPr marL="0" indent="0" algn="r">
              <a:buNone/>
            </a:pPr>
            <a:r>
              <a:rPr lang="ru-RU" sz="1700" b="1" dirty="0" err="1">
                <a:latin typeface="Times New Roman" pitchFamily="18" charset="0"/>
                <a:cs typeface="Times New Roman" pitchFamily="18" charset="0"/>
              </a:rPr>
              <a:t>Штунь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 Артём Андреевич</a:t>
            </a:r>
          </a:p>
          <a:p>
            <a:pPr marL="0" indent="0" algn="r">
              <a:buNone/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17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1700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класса,</a:t>
            </a:r>
          </a:p>
          <a:p>
            <a:pPr marL="0" indent="0" algn="r">
              <a:buNone/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en-US" sz="17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СОШ №11</a:t>
            </a:r>
            <a:r>
              <a:rPr lang="en-US" sz="1700" b="1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r">
              <a:buNone/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marL="0" indent="0" algn="r">
              <a:buNone/>
            </a:pPr>
            <a:r>
              <a:rPr lang="ru-RU" sz="1700" b="1" dirty="0" err="1">
                <a:latin typeface="Times New Roman" pitchFamily="18" charset="0"/>
                <a:cs typeface="Times New Roman" pitchFamily="18" charset="0"/>
              </a:rPr>
              <a:t>Макаршина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 Арина Сергеевна,</a:t>
            </a:r>
          </a:p>
          <a:p>
            <a:pPr marL="0" indent="0" algn="r">
              <a:buNone/>
            </a:pPr>
            <a:r>
              <a:rPr lang="en-US" sz="17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учитель начальных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классов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Петрозаводск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2021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8100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57364"/>
          <a:ext cx="8229600" cy="4268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7224" y="1142984"/>
            <a:ext cx="7828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анкетировании принимало участие 22 человека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785794"/>
            <a:ext cx="4443418" cy="1511288"/>
          </a:xfrm>
          <a:ln w="47625">
            <a:solidFill>
              <a:srgbClr val="336600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Музыкальные инструменты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N27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84079" y="3411485"/>
            <a:ext cx="2317011" cy="3089349"/>
          </a:xfrm>
        </p:spPr>
      </p:pic>
      <p:pic>
        <p:nvPicPr>
          <p:cNvPr id="6" name="Рисунок 5" descr="DSCN27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85728"/>
            <a:ext cx="3549098" cy="2661823"/>
          </a:xfrm>
          <a:prstGeom prst="rect">
            <a:avLst/>
          </a:prstGeom>
        </p:spPr>
      </p:pic>
      <p:pic>
        <p:nvPicPr>
          <p:cNvPr id="7" name="Рисунок 6" descr="DSCN27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429000"/>
            <a:ext cx="2286016" cy="3048021"/>
          </a:xfrm>
          <a:prstGeom prst="rect">
            <a:avLst/>
          </a:prstGeom>
        </p:spPr>
      </p:pic>
      <p:pic>
        <p:nvPicPr>
          <p:cNvPr id="5" name="Рисунок 4" descr="DSCN273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61587" y="3420108"/>
            <a:ext cx="2310545" cy="308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Итоги исследовательского проекта: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собрали материалы по теме звук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-выяснили опытным путем,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появляется звук;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-узнали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как мы слышим звуки и какие звуки бывают;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-провели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эксперименты со звуком;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-провели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анкетирование одноклассников;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-изготовили музыкальные инструменты.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3823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Источники информации: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Научные опыты для детей / Пер. с англ. 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О.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Ковалевой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-М.: Эксмо,2015.-96 с.                                                                                                 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Я познаю мир. Физика/А.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Леонович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М:Эксмо,2012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.-150 с.  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3.Что такое звук и какими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характеристиками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обладают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звуковые волны. [Электронный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ресурс]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Режим доступа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https://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zen.yandex.ru/media/popsci/chto</a:t>
            </a:r>
          </a:p>
          <a:p>
            <a:pPr marL="514350" indent="-514350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takoe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zvuk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-i-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kakimi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harakteristikami-obladaiut-zvukovye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volny-5bfee53b9f25000ae1f79429 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9146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706" y="213285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7113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32373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16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собрать материал о том, что такое звук;</a:t>
            </a:r>
          </a:p>
          <a:p>
            <a:pPr>
              <a:buNone/>
            </a:pPr>
            <a:r>
              <a:rPr lang="en-US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выяснить, как появляется звук;</a:t>
            </a:r>
          </a:p>
          <a:p>
            <a:pPr>
              <a:buNone/>
            </a:pPr>
            <a:r>
              <a:rPr lang="en-US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узнать, как мы слышим звуки и какие звуки бывают;</a:t>
            </a:r>
          </a:p>
          <a:p>
            <a:pPr>
              <a:buNone/>
            </a:pPr>
            <a:r>
              <a:rPr lang="en-US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провести эксперименты со звуком;</a:t>
            </a:r>
          </a:p>
          <a:p>
            <a:pPr>
              <a:buNone/>
            </a:pPr>
            <a:r>
              <a:rPr lang="en-US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провести анкетирование одноклассников;</a:t>
            </a:r>
          </a:p>
          <a:p>
            <a:pPr>
              <a:buNone/>
            </a:pPr>
            <a:r>
              <a:rPr lang="en-US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ru-RU" sz="16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зготовить  музыкальные инструменты.</a:t>
            </a:r>
            <a:endParaRPr lang="ru-RU" sz="16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атериал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том, что такое звук;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выяснить, как появляется звук;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узнать, как мы слышим звуки и какие звуки бывают;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провести эксперименты со звуком;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провести анкетирование одноклассников;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исследовать звук опытным путем.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0922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2647" y="2065697"/>
            <a:ext cx="6696744" cy="1571636"/>
          </a:xfrm>
          <a:ln w="63500" cmpd="thickThin"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Звук создается коротким или долгим колебанием каких – то предметов.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72132" y="4286256"/>
            <a:ext cx="3005187" cy="1711855"/>
          </a:xfrm>
          <a:prstGeom prst="rect">
            <a:avLst/>
          </a:prstGeom>
          <a:ln w="22225">
            <a:solidFill>
              <a:schemeClr val="accent6">
                <a:lumMod val="50000"/>
                <a:alpha val="94000"/>
              </a:schemeClr>
            </a:solidFill>
          </a:ln>
        </p:spPr>
      </p:pic>
      <p:pic>
        <p:nvPicPr>
          <p:cNvPr id="1026" name="Picture 2" descr="C:\Users\Andrey\Desktop\Проект\img7.jpg"/>
          <p:cNvPicPr>
            <a:picLocks noChangeAspect="1" noChangeArrowheads="1"/>
          </p:cNvPicPr>
          <p:nvPr/>
        </p:nvPicPr>
        <p:blipFill>
          <a:blip r:embed="rId3" cstate="print"/>
          <a:srcRect t="34497" r="70075"/>
          <a:stretch>
            <a:fillRect/>
          </a:stretch>
        </p:blipFill>
        <p:spPr bwMode="auto">
          <a:xfrm>
            <a:off x="357158" y="4071942"/>
            <a:ext cx="1500166" cy="2462816"/>
          </a:xfrm>
          <a:prstGeom prst="rect">
            <a:avLst/>
          </a:prstGeom>
          <a:noFill/>
        </p:spPr>
      </p:pic>
      <p:pic>
        <p:nvPicPr>
          <p:cNvPr id="5" name="Рисунок 4" descr="img7.jpg"/>
          <p:cNvPicPr>
            <a:picLocks noChangeAspect="1"/>
          </p:cNvPicPr>
          <p:nvPr/>
        </p:nvPicPr>
        <p:blipFill>
          <a:blip r:embed="rId3" cstate="print"/>
          <a:srcRect l="28125" t="36458" r="49219" b="21875"/>
          <a:stretch>
            <a:fillRect/>
          </a:stretch>
        </p:blipFill>
        <p:spPr>
          <a:xfrm>
            <a:off x="285720" y="142853"/>
            <a:ext cx="1191229" cy="1643073"/>
          </a:xfrm>
          <a:prstGeom prst="rect">
            <a:avLst/>
          </a:prstGeom>
        </p:spPr>
      </p:pic>
      <p:pic>
        <p:nvPicPr>
          <p:cNvPr id="6" name="Рисунок 5" descr="img7.jpg"/>
          <p:cNvPicPr>
            <a:picLocks noChangeAspect="1"/>
          </p:cNvPicPr>
          <p:nvPr/>
        </p:nvPicPr>
        <p:blipFill>
          <a:blip r:embed="rId3" cstate="print"/>
          <a:srcRect l="75781" t="40625" r="2343" b="17708"/>
          <a:stretch>
            <a:fillRect/>
          </a:stretch>
        </p:blipFill>
        <p:spPr>
          <a:xfrm>
            <a:off x="7500958" y="285728"/>
            <a:ext cx="1400185" cy="2000264"/>
          </a:xfrm>
          <a:prstGeom prst="rect">
            <a:avLst/>
          </a:prstGeom>
        </p:spPr>
      </p:pic>
      <p:pic>
        <p:nvPicPr>
          <p:cNvPr id="7" name="Рисунок 6" descr="img7.jpg"/>
          <p:cNvPicPr>
            <a:picLocks noChangeAspect="1"/>
          </p:cNvPicPr>
          <p:nvPr/>
        </p:nvPicPr>
        <p:blipFill>
          <a:blip r:embed="rId3" cstate="print"/>
          <a:srcRect l="50000" t="37500" r="25781" b="5208"/>
          <a:stretch>
            <a:fillRect/>
          </a:stretch>
        </p:blipFill>
        <p:spPr>
          <a:xfrm>
            <a:off x="3286116" y="3857628"/>
            <a:ext cx="1489807" cy="2643206"/>
          </a:xfrm>
          <a:prstGeom prst="rect">
            <a:avLst/>
          </a:prstGeom>
        </p:spPr>
      </p:pic>
      <p:pic>
        <p:nvPicPr>
          <p:cNvPr id="8" name="Рисунок 7" descr="guild.jpg"/>
          <p:cNvPicPr>
            <a:picLocks noChangeAspect="1"/>
          </p:cNvPicPr>
          <p:nvPr/>
        </p:nvPicPr>
        <p:blipFill>
          <a:blip r:embed="rId4" cstate="print"/>
          <a:srcRect l="2703" t="4923"/>
          <a:stretch>
            <a:fillRect/>
          </a:stretch>
        </p:blipFill>
        <p:spPr>
          <a:xfrm>
            <a:off x="3143240" y="357166"/>
            <a:ext cx="2571768" cy="1133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882" y="0"/>
            <a:ext cx="9144000" cy="6858000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851505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366"/>
                <a:gridCol w="1962568"/>
                <a:gridCol w="2388904"/>
                <a:gridCol w="2683162"/>
              </a:tblGrid>
              <a:tr h="788773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Классификация звуков</a:t>
                      </a:r>
                    </a:p>
                    <a:p>
                      <a:endParaRPr lang="ru-RU" dirty="0"/>
                    </a:p>
                  </a:txBody>
                  <a:tcPr marL="68580" marR="6858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475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Естественные</a:t>
                      </a:r>
                    </a:p>
                  </a:txBody>
                  <a:tcPr marL="68580" marR="6858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Искусственные</a:t>
                      </a:r>
                    </a:p>
                  </a:txBody>
                  <a:tcPr marL="68580" marR="6858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17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Звуки речи людей</a:t>
                      </a:r>
                    </a:p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Музыкальные инструменты</a:t>
                      </a:r>
                    </a:p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817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Голоса птиц, животных</a:t>
                      </a:r>
                    </a:p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Звуки работающих устройств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576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Жужжание насекомых</a:t>
                      </a:r>
                    </a:p>
                    <a:p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Звуки механизмов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733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Звуки природы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(грохот грома,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шелест листьев, легкий плеск воды).</a:t>
                      </a:r>
                    </a:p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Звуки транспорта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6757" y="2971905"/>
            <a:ext cx="720863" cy="9611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14546" y="2914689"/>
            <a:ext cx="808631" cy="10143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4546" y="4127259"/>
            <a:ext cx="1202909" cy="8019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3108" y="5072074"/>
            <a:ext cx="921224" cy="7858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6420" y="5978276"/>
            <a:ext cx="827602" cy="7368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5984" y="1571612"/>
            <a:ext cx="1112264" cy="9876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2264" y="1571612"/>
            <a:ext cx="2000073" cy="9876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2264" y="2857496"/>
            <a:ext cx="2222988" cy="10283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2264" y="4071942"/>
            <a:ext cx="857256" cy="81566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9586" y="5786454"/>
            <a:ext cx="1000037" cy="91128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0826" y="5072074"/>
            <a:ext cx="1333856" cy="113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870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Как же мы слышим?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slide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80" t="24623" b="16976"/>
          <a:stretch>
            <a:fillRect/>
          </a:stretch>
        </p:blipFill>
        <p:spPr>
          <a:xfrm>
            <a:off x="142844" y="1357298"/>
            <a:ext cx="9181684" cy="49520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06650"/>
            <a:ext cx="4176464" cy="81809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Эксперимент № 1 </a:t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возникает звук?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306650"/>
            <a:ext cx="3898776" cy="15407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Эксперимент № 2 </a:t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бывают звуки?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  <p:pic>
        <p:nvPicPr>
          <p:cNvPr id="4" name="Содержимое 3" descr="DSCN27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938" y="1546949"/>
            <a:ext cx="3497612" cy="4680520"/>
          </a:xfrm>
          <a:prstGeom prst="rect">
            <a:avLst/>
          </a:prstGeom>
        </p:spPr>
      </p:pic>
      <p:pic>
        <p:nvPicPr>
          <p:cNvPr id="5" name="Рисунок 4" descr="Jhxof57UUsc.jpg"/>
          <p:cNvPicPr>
            <a:picLocks noChangeAspect="1"/>
          </p:cNvPicPr>
          <p:nvPr/>
        </p:nvPicPr>
        <p:blipFill>
          <a:blip r:embed="rId3" cstate="print"/>
          <a:srcRect l="10417" t="6250" b="21249"/>
          <a:stretch>
            <a:fillRect/>
          </a:stretch>
        </p:blipFill>
        <p:spPr>
          <a:xfrm>
            <a:off x="5143953" y="1570636"/>
            <a:ext cx="3330933" cy="465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206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1341"/>
            <a:ext cx="5832648" cy="1051395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Эксперимент № 3 </a:t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 передается в разных средах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7006" y="116632"/>
            <a:ext cx="353873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Эксперимент № 4</a:t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ли увидеть звук?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  <p:pic>
        <p:nvPicPr>
          <p:cNvPr id="4" name="Содержимое 3" descr="DSCN27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771" y="1875708"/>
            <a:ext cx="4718002" cy="3781148"/>
          </a:xfrm>
          <a:prstGeom prst="rect">
            <a:avLst/>
          </a:prstGeom>
        </p:spPr>
      </p:pic>
      <p:pic>
        <p:nvPicPr>
          <p:cNvPr id="5" name="Содержимое 3" descr="DSCN27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8227" y="1395038"/>
            <a:ext cx="3394720" cy="2887537"/>
          </a:xfrm>
          <a:prstGeom prst="rect">
            <a:avLst/>
          </a:prstGeom>
        </p:spPr>
      </p:pic>
      <p:pic>
        <p:nvPicPr>
          <p:cNvPr id="6" name="Рисунок 5" descr="DSCN27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9014" y="4509120"/>
            <a:ext cx="3394720" cy="230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7759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Эксперимент № 5 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«Характеристики звука»</a:t>
            </a:r>
            <a:endParaRPr lang="ru-RU" sz="3200" dirty="0"/>
          </a:p>
        </p:txBody>
      </p:sp>
      <p:pic>
        <p:nvPicPr>
          <p:cNvPr id="4" name="Содержимое 3" descr="DSCN27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47952"/>
            <a:ext cx="7200799" cy="4968552"/>
          </a:xfrm>
        </p:spPr>
      </p:pic>
    </p:spTree>
    <p:extLst>
      <p:ext uri="{BB962C8B-B14F-4D97-AF65-F5344CB8AC3E}">
        <p14:creationId xmlns:p14="http://schemas.microsoft.com/office/powerpoint/2010/main" xmlns="" val="1609814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08720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«Знаете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ли Вы, что такое звук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человек слышит звуки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«Какие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бывают звуки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чем измеряется громкость звука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67801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335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бюджетное общеобразовательное учреждение  Петрозаводского городского округа  «Средняя общеобразовательная  школа №11» </vt:lpstr>
      <vt:lpstr>Задачи:</vt:lpstr>
      <vt:lpstr>Слайд 3</vt:lpstr>
      <vt:lpstr>Слайд 4</vt:lpstr>
      <vt:lpstr>Как же мы слышим?</vt:lpstr>
      <vt:lpstr>Эксперимент № 1  «Как возникает звук?»</vt:lpstr>
      <vt:lpstr>Эксперимент № 3  «Звук передается в разных средах»</vt:lpstr>
      <vt:lpstr>Эксперимент № 5  «Характеристики звука»</vt:lpstr>
      <vt:lpstr>Вопросы:</vt:lpstr>
      <vt:lpstr>Результаты анкетирования</vt:lpstr>
      <vt:lpstr>Музыкальные инструменты</vt:lpstr>
      <vt:lpstr>Итоги исследовательского проекта:</vt:lpstr>
      <vt:lpstr>Источники информации: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Петрозаводского городского округа                                                                     «Средняя общеобразовательная школа №11» </dc:title>
  <dc:creator>Andrey</dc:creator>
  <cp:lastModifiedBy>admin</cp:lastModifiedBy>
  <cp:revision>38</cp:revision>
  <dcterms:created xsi:type="dcterms:W3CDTF">2019-11-19T19:40:53Z</dcterms:created>
  <dcterms:modified xsi:type="dcterms:W3CDTF">2021-01-28T09:23:48Z</dcterms:modified>
</cp:coreProperties>
</file>